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8" r:id="rId29"/>
    <p:sldId id="285" r:id="rId30"/>
    <p:sldId id="283" r:id="rId31"/>
    <p:sldId id="284" r:id="rId32"/>
    <p:sldId id="286" r:id="rId33"/>
    <p:sldId id="287" r:id="rId34"/>
  </p:sldIdLst>
  <p:sldSz cx="9144000" cy="5143500" type="screen16x9"/>
  <p:notesSz cx="6858000" cy="9144000"/>
  <p:embeddedFontLst>
    <p:embeddedFont>
      <p:font typeface="Dosis" panose="020B0604020202020204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3"/>
  </p:normalViewPr>
  <p:slideViewPr>
    <p:cSldViewPr snapToGrid="0" snapToObjects="1">
      <p:cViewPr varScale="1">
        <p:scale>
          <a:sx n="87" d="100"/>
          <a:sy n="87" d="100"/>
        </p:scale>
        <p:origin x="2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cc87e7f14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cc87e7f14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e330cc02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e330cc02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64263c4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64263c4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cfaab695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cfaab695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faab695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faab695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e330cc02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e330cc02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d09c0f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d09c0f4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330cc02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330cc02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330cc02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330cc02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e330cc022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e330cc022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c87e7f1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c87e7f1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330cc022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e330cc022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f64263c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f64263c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f64263c4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f64263c4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64263c4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64263c4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cfaab6954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cfaab6954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cc87e7f14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cc87e7f14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cc87e7f14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cc87e7f14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ccceefd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ccceefd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c87e7f1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c87e7f1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c87e7f14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c87e7f14_4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ccceefda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ccceefda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cc87e7f14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cc87e7f14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c87e7f14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cc87e7f14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cc87e7f14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cc87e7f14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cc87e7f14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cc87e7f14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c87e7f14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c87e7f14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330cc0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330cc0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330cc02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330cc02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  <a:endParaRPr sz="7200" b="1">
              <a:solidFill>
                <a:srgbClr val="0DB7C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background">
  <p:cSld name="TITLE_ONLY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dq.com/dicom-processing-segmentation-visualization-in-pytho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andsintown.com/e/17356503-time-cat-at-wruw-fm-91.1" TargetMode="External"/><Relationship Id="rId5" Type="http://schemas.openxmlformats.org/officeDocument/2006/relationships/hyperlink" Target="https://case.edu/emails/engineering/SDLE_Grand_Opening.html" TargetMode="External"/><Relationship Id="rId4" Type="http://schemas.openxmlformats.org/officeDocument/2006/relationships/hyperlink" Target="https://en.wikipedia.org/wiki/Microelectromechanical_systems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667100" y="2114500"/>
            <a:ext cx="6642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</a:t>
            </a:r>
            <a:r>
              <a:rPr lang="en">
                <a:solidFill>
                  <a:srgbClr val="38761D"/>
                </a:solidFill>
              </a:rPr>
              <a:t>Python</a:t>
            </a:r>
            <a:r>
              <a:rPr lang="en"/>
              <a:t> for Image Segmentation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715300" y="2651150"/>
            <a:ext cx="6642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Paul McCabe</a:t>
            </a:r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64A76-2E20-DD41-9F13-D4522275FA59}"/>
              </a:ext>
            </a:extLst>
          </p:cNvPr>
          <p:cNvSpPr/>
          <p:nvPr/>
        </p:nvSpPr>
        <p:spPr>
          <a:xfrm>
            <a:off x="3200400" y="336089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Of note:</a:t>
            </a:r>
            <a:r>
              <a:rPr lang="en-US" dirty="0"/>
              <a:t> some slides have GIFs in them that only display in Slide Show mode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Region Grow Airway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125" y="2666525"/>
            <a:ext cx="5251499" cy="22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2197400" y="1145600"/>
            <a:ext cx="48363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Robust Region Growing Based Intrathoracic Airway Tree Segmentation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Rˆomulo Pinho, Sten Luyckx, and Jan Sijbers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University of Antwerp, Physics Department, VisionLab, Belgium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75" y="1720600"/>
            <a:ext cx="2143500" cy="30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Region Grow Airway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1179325" y="1247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Voxel Region Grower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8" name="Google Shape;168;p22"/>
          <p:cNvGrpSpPr/>
          <p:nvPr/>
        </p:nvGrpSpPr>
        <p:grpSpPr>
          <a:xfrm>
            <a:off x="4179325" y="3164775"/>
            <a:ext cx="5091000" cy="1405325"/>
            <a:chOff x="4151650" y="2405275"/>
            <a:chExt cx="5091000" cy="1405325"/>
          </a:xfrm>
        </p:grpSpPr>
        <p:sp>
          <p:nvSpPr>
            <p:cNvPr id="169" name="Google Shape;169;p22"/>
            <p:cNvSpPr/>
            <p:nvPr/>
          </p:nvSpPr>
          <p:spPr>
            <a:xfrm>
              <a:off x="6184000" y="2808000"/>
              <a:ext cx="986700" cy="1002600"/>
            </a:xfrm>
            <a:prstGeom prst="ellipse">
              <a:avLst/>
            </a:prstGeom>
            <a:solidFill>
              <a:srgbClr val="0DB7C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0" name="Google Shape;170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2550" y="2948742"/>
              <a:ext cx="669600" cy="721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22"/>
            <p:cNvSpPr txBox="1"/>
            <p:nvPr/>
          </p:nvSpPr>
          <p:spPr>
            <a:xfrm>
              <a:off x="4151650" y="2405275"/>
              <a:ext cx="50910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Growing Size: 26 voxels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72" name="Google Shape;172;p22"/>
          <p:cNvSpPr txBox="1"/>
          <p:nvPr/>
        </p:nvSpPr>
        <p:spPr>
          <a:xfrm>
            <a:off x="5039950" y="1442050"/>
            <a:ext cx="3459000" cy="18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500"/>
              <a:buFont typeface="Source Sans Pro"/>
              <a:buChar char="▹"/>
            </a:pPr>
            <a:r>
              <a:rPr lang="en" sz="15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Voxel will grow depending on how many light pixels are found in it. </a:t>
            </a:r>
            <a:endParaRPr sz="15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500"/>
              <a:buFont typeface="Source Sans Pro"/>
              <a:buChar char="▹"/>
            </a:pPr>
            <a:r>
              <a:rPr lang="en" sz="15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there are 3 or more light pixels in the large voxel, it will stop growing and move to another large voxel to check.</a:t>
            </a:r>
            <a:endParaRPr sz="15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5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525" y="984588"/>
            <a:ext cx="4107951" cy="317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6223425" y="3655013"/>
            <a:ext cx="16794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Slice Number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 rot="-5400000">
            <a:off x="4433025" y="2431150"/>
            <a:ext cx="11232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Pixel Count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575" y="1720600"/>
            <a:ext cx="2143500" cy="30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Region Grow Airway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1179325" y="1247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Voxel Region Grower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4" name="Google Shape;184;p23"/>
          <p:cNvGrpSpPr/>
          <p:nvPr/>
        </p:nvGrpSpPr>
        <p:grpSpPr>
          <a:xfrm>
            <a:off x="4078650" y="3781025"/>
            <a:ext cx="986700" cy="1002600"/>
            <a:chOff x="6184000" y="2808000"/>
            <a:chExt cx="986700" cy="1002600"/>
          </a:xfrm>
        </p:grpSpPr>
        <p:sp>
          <p:nvSpPr>
            <p:cNvPr id="185" name="Google Shape;185;p23"/>
            <p:cNvSpPr/>
            <p:nvPr/>
          </p:nvSpPr>
          <p:spPr>
            <a:xfrm>
              <a:off x="6184000" y="2808000"/>
              <a:ext cx="986700" cy="1002600"/>
            </a:xfrm>
            <a:prstGeom prst="ellipse">
              <a:avLst/>
            </a:prstGeom>
            <a:solidFill>
              <a:srgbClr val="0DB7C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6" name="Google Shape;186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42550" y="2948742"/>
              <a:ext cx="669600" cy="7211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Quality Inspection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538075"/>
            <a:ext cx="2825775" cy="2825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4"/>
          <p:cNvCxnSpPr/>
          <p:nvPr/>
        </p:nvCxnSpPr>
        <p:spPr>
          <a:xfrm rot="10800000" flipH="1">
            <a:off x="1453200" y="1828900"/>
            <a:ext cx="3669000" cy="1822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4"/>
          <p:cNvCxnSpPr/>
          <p:nvPr/>
        </p:nvCxnSpPr>
        <p:spPr>
          <a:xfrm>
            <a:off x="1429075" y="3801850"/>
            <a:ext cx="3682800" cy="290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100" y="1831775"/>
            <a:ext cx="27813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5111650" y="1831825"/>
            <a:ext cx="2781300" cy="2260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5111650" y="1448250"/>
            <a:ext cx="27813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Region-Growing Area (White)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1445150" y="3647750"/>
            <a:ext cx="189600" cy="14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3D Modeling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5323800" y="1343200"/>
            <a:ext cx="3642600" cy="3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▹"/>
            </a:pPr>
            <a:r>
              <a:rPr lang="en"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Meshlab Mayavi with Gaussian smoothing filter</a:t>
            </a:r>
            <a:endParaRPr sz="24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15665"/>
              </a:buClr>
              <a:buSzPts val="2400"/>
              <a:buFont typeface="Source Sans Pro"/>
              <a:buChar char="▹"/>
            </a:pPr>
            <a:r>
              <a:rPr lang="en"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Surrounding lung structure</a:t>
            </a:r>
            <a:endParaRPr sz="24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25" y="1377874"/>
            <a:ext cx="1949375" cy="17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600" y="3227500"/>
            <a:ext cx="1949374" cy="17889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1272813" y="1076200"/>
            <a:ext cx="7428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urce Sans Pro"/>
                <a:ea typeface="Source Sans Pro"/>
                <a:cs typeface="Source Sans Pro"/>
                <a:sym typeface="Source Sans Pro"/>
              </a:rPr>
              <a:t>Patient 1</a:t>
            </a:r>
            <a:endParaRPr sz="1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3646475" y="1076200"/>
            <a:ext cx="1103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Patient 2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935525" y="3932838"/>
            <a:ext cx="13128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Patient 3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950" y="1377875"/>
            <a:ext cx="2031427" cy="173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8600" y="3227500"/>
            <a:ext cx="2104959" cy="178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6025" y="3577826"/>
            <a:ext cx="1178150" cy="11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Bronchioles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625" y="1080875"/>
            <a:ext cx="1771100" cy="1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0136" y="1077575"/>
            <a:ext cx="1771100" cy="176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011" y="1084175"/>
            <a:ext cx="1751428" cy="17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3512" y="3558450"/>
            <a:ext cx="1836974" cy="13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1301625" y="2765950"/>
            <a:ext cx="17514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Lung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759975" y="2765950"/>
            <a:ext cx="17514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Edges Eroded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6283025" y="2765950"/>
            <a:ext cx="17514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urce Sans Pro"/>
                <a:ea typeface="Source Sans Pro"/>
                <a:cs typeface="Source Sans Pro"/>
                <a:sym typeface="Source Sans Pro"/>
              </a:rPr>
              <a:t>Simple Region Grow </a:t>
            </a:r>
            <a:endParaRPr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372700" y="4063713"/>
            <a:ext cx="1647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Pixel Count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Google Shape;227;p26">
            <a:extLst>
              <a:ext uri="{FF2B5EF4-FFF2-40B4-BE49-F238E27FC236}">
                <a16:creationId xmlns:a16="http://schemas.microsoft.com/office/drawing/2014/main" id="{E0216AE2-F87E-FF4D-94A6-63C10DE53199}"/>
              </a:ext>
            </a:extLst>
          </p:cNvPr>
          <p:cNvSpPr txBox="1"/>
          <p:nvPr/>
        </p:nvSpPr>
        <p:spPr>
          <a:xfrm>
            <a:off x="6111771" y="3220421"/>
            <a:ext cx="2628364" cy="953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Source Sans Pro"/>
                <a:ea typeface="Source Sans Pro"/>
                <a:cs typeface="Source Sans Pro"/>
                <a:sym typeface="Source Sans Pro"/>
              </a:rPr>
              <a:t>1 simple region growing algorithms for each lung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Source Sans Pro"/>
                <a:ea typeface="Source Sans Pro"/>
                <a:cs typeface="Source Sans Pro"/>
                <a:sym typeface="Source Sans Pro"/>
              </a:rPr>
              <a:t>Find seed point automatically using median position of light area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200" dirty="0">
                <a:latin typeface="Source Sans Pro"/>
                <a:ea typeface="Source Sans Pro"/>
                <a:cs typeface="Source Sans Pro"/>
                <a:sym typeface="Source Sans Pro"/>
              </a:rPr>
              <a:t>If seed point lands on a dark area, retry with different lightness parameters until successful</a:t>
            </a:r>
            <a:endParaRPr sz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Meshlab Mayavi Modeling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25" y="1298000"/>
            <a:ext cx="1828800" cy="1630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1225813" y="910250"/>
            <a:ext cx="1828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Patient 1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518" y="3196260"/>
            <a:ext cx="1828800" cy="162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088" y="1299175"/>
            <a:ext cx="1903034" cy="16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886200" y="910250"/>
            <a:ext cx="1828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Patient 2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7950" y="1304800"/>
            <a:ext cx="1903024" cy="161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6099" y="3200630"/>
            <a:ext cx="1903025" cy="161984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6555063" y="910250"/>
            <a:ext cx="1828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Patient 3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43" name="Google Shape;243;p27"/>
          <p:cNvCxnSpPr/>
          <p:nvPr/>
        </p:nvCxnSpPr>
        <p:spPr>
          <a:xfrm rot="10800000" flipH="1">
            <a:off x="3433150" y="1019650"/>
            <a:ext cx="11100" cy="389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7"/>
          <p:cNvCxnSpPr/>
          <p:nvPr/>
        </p:nvCxnSpPr>
        <p:spPr>
          <a:xfrm rot="10800000" flipH="1">
            <a:off x="6130975" y="1009900"/>
            <a:ext cx="8100" cy="39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5" name="Google Shape;24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0925" y="3174305"/>
            <a:ext cx="1903025" cy="167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l="17505" t="11645" r="22624" b="10351"/>
          <a:stretch/>
        </p:blipFill>
        <p:spPr>
          <a:xfrm>
            <a:off x="848525" y="2314391"/>
            <a:ext cx="2000241" cy="22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1186250" y="1117475"/>
            <a:ext cx="65799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Source Sans Pro"/>
              <a:buChar char="▹"/>
            </a:pPr>
            <a:r>
              <a:rPr lang="en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slice number and 2 coordinates to form box (shown in red) of patient 1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 l="17505" t="11645" r="22624" b="10351"/>
          <a:stretch/>
        </p:blipFill>
        <p:spPr>
          <a:xfrm>
            <a:off x="848525" y="2314391"/>
            <a:ext cx="2000241" cy="225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4">
            <a:alphaModFix/>
          </a:blip>
          <a:srcRect l="20295" t="9770" r="22519" b="7145"/>
          <a:stretch/>
        </p:blipFill>
        <p:spPr>
          <a:xfrm>
            <a:off x="3047173" y="2257473"/>
            <a:ext cx="1884242" cy="23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1186250" y="1117475"/>
            <a:ext cx="65799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Source Sans Pro"/>
              <a:buChar char="▹"/>
            </a:pPr>
            <a:r>
              <a:rPr lang="en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slice number and 2 coordinates to form box (shown in red)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l="17505" t="11645" r="22624" b="10351"/>
          <a:stretch/>
        </p:blipFill>
        <p:spPr>
          <a:xfrm>
            <a:off x="848525" y="2314391"/>
            <a:ext cx="2000241" cy="225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 rotWithShape="1">
          <a:blip r:embed="rId4">
            <a:alphaModFix/>
          </a:blip>
          <a:srcRect l="20295" t="9770" r="22519" b="7145"/>
          <a:stretch/>
        </p:blipFill>
        <p:spPr>
          <a:xfrm>
            <a:off x="3047173" y="2257473"/>
            <a:ext cx="1884242" cy="23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5">
            <a:alphaModFix/>
          </a:blip>
          <a:srcRect l="21425" t="10676" r="23095" b="9227"/>
          <a:stretch/>
        </p:blipFill>
        <p:spPr>
          <a:xfrm>
            <a:off x="5078313" y="2314391"/>
            <a:ext cx="1805116" cy="22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/>
        </p:nvSpPr>
        <p:spPr>
          <a:xfrm>
            <a:off x="1186250" y="1117475"/>
            <a:ext cx="65799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Source Sans Pro"/>
              <a:buChar char="▹"/>
            </a:pPr>
            <a:r>
              <a:rPr lang="en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slice number and 2 coordinates to form box (shown in red)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427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Presentation Structure</a:t>
            </a:r>
            <a:endParaRPr sz="3600"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9677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Give some background of myself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Describe the process and results of my lung segmentation approach 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Outline future plans for improved accuracy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l="17505" t="11645" r="22624" b="10351"/>
          <a:stretch/>
        </p:blipFill>
        <p:spPr>
          <a:xfrm>
            <a:off x="848525" y="2314391"/>
            <a:ext cx="2000241" cy="225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 l="20295" t="9770" r="22519" b="7145"/>
          <a:stretch/>
        </p:blipFill>
        <p:spPr>
          <a:xfrm>
            <a:off x="3047173" y="2257473"/>
            <a:ext cx="1884242" cy="23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 rotWithShape="1">
          <a:blip r:embed="rId5">
            <a:alphaModFix/>
          </a:blip>
          <a:srcRect l="21425" t="10676" r="23095" b="9227"/>
          <a:stretch/>
        </p:blipFill>
        <p:spPr>
          <a:xfrm>
            <a:off x="5078313" y="2314391"/>
            <a:ext cx="1805116" cy="225911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7426756" y="3124200"/>
            <a:ext cx="1405200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Sans Pro"/>
                <a:ea typeface="Source Sans Pro"/>
                <a:cs typeface="Source Sans Pro"/>
                <a:sym typeface="Source Sans Pro"/>
              </a:rPr>
              <a:t>Current Problem</a:t>
            </a:r>
            <a:endParaRPr sz="1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6870981" y="3305254"/>
            <a:ext cx="488100" cy="317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DB7C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 txBox="1"/>
          <p:nvPr/>
        </p:nvSpPr>
        <p:spPr>
          <a:xfrm>
            <a:off x="1186250" y="1117475"/>
            <a:ext cx="65799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600"/>
              <a:buFont typeface="Source Sans Pro"/>
              <a:buChar char="▹"/>
            </a:pPr>
            <a:r>
              <a:rPr lang="en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slice number and 2 coordinates to form box (shown in red)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600"/>
              <a:buFont typeface="Source Sans Pro"/>
              <a:buChar char="▹"/>
            </a:pPr>
            <a:r>
              <a:rPr lang="en" sz="16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segmenting the lungs, an object that touches the walls of the lung may affect the dilation of the lung mask</a:t>
            </a:r>
            <a:endParaRPr sz="16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925" y="1957050"/>
            <a:ext cx="1073050" cy="108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9797" y="1022325"/>
            <a:ext cx="983575" cy="9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75" y="1374900"/>
            <a:ext cx="1424576" cy="25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922313" y="39728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Threshold of ROI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75" y="1374900"/>
            <a:ext cx="1424576" cy="25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/>
        </p:nvSpPr>
        <p:spPr>
          <a:xfrm>
            <a:off x="922313" y="39728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Threshold of ROI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798" y="1230700"/>
            <a:ext cx="1657574" cy="15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800" y="2875411"/>
            <a:ext cx="1657576" cy="1576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5593313" y="24716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Calibrating large region growing algorithm 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06" name="Google Shape;306;p33"/>
          <p:cNvCxnSpPr/>
          <p:nvPr/>
        </p:nvCxnSpPr>
        <p:spPr>
          <a:xfrm>
            <a:off x="5039688" y="1990950"/>
            <a:ext cx="805500" cy="528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3"/>
          <p:cNvCxnSpPr/>
          <p:nvPr/>
        </p:nvCxnSpPr>
        <p:spPr>
          <a:xfrm rot="10800000" flipH="1">
            <a:off x="5039688" y="3172625"/>
            <a:ext cx="825000" cy="605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3"/>
          <p:cNvSpPr txBox="1"/>
          <p:nvPr/>
        </p:nvSpPr>
        <p:spPr>
          <a:xfrm>
            <a:off x="3201425" y="44713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Region Grow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844425" y="158000"/>
            <a:ext cx="8299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Segment Region of Interest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175" y="1374900"/>
            <a:ext cx="1424576" cy="259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922313" y="39728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Threshold of ROI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798" y="1230700"/>
            <a:ext cx="1657574" cy="15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800" y="2875350"/>
            <a:ext cx="1657576" cy="157672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3201425" y="447130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Region Grow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2425" y="1549963"/>
            <a:ext cx="2733576" cy="239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 txBox="1"/>
          <p:nvPr/>
        </p:nvSpPr>
        <p:spPr>
          <a:xfrm>
            <a:off x="6135063" y="3949450"/>
            <a:ext cx="1788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Modeled with Lungs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Strategy</a:t>
            </a: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7393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Future Steps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7557300" cy="2797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Improve quality of region growing algorithm. (Use Hounsfield units)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Properly separate objects that are close to the walls of the lung. Rolling ball algorithm or others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Begin machine vision approach for automatically defining regions of interest</a:t>
            </a:r>
            <a:endParaRPr dirty="0"/>
          </a:p>
        </p:txBody>
      </p:sp>
      <p:sp>
        <p:nvSpPr>
          <p:cNvPr id="335" name="Google Shape;335;p36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58668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Sources and Citations</a:t>
            </a:r>
            <a:endParaRPr/>
          </a:p>
        </p:txBody>
      </p:sp>
      <p:sp>
        <p:nvSpPr>
          <p:cNvPr id="341" name="Google Shape;341;p37"/>
          <p:cNvSpPr txBox="1">
            <a:spLocks noGrp="1"/>
          </p:cNvSpPr>
          <p:nvPr>
            <p:ph type="body" idx="1"/>
          </p:nvPr>
        </p:nvSpPr>
        <p:spPr>
          <a:xfrm>
            <a:off x="844425" y="1385675"/>
            <a:ext cx="79773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Clark K, Vendt B, Smith K, et al. The Cancer Imaging Archive (TCIA): Maintaining and Operating a Public Information Repository. </a:t>
            </a:r>
            <a:r>
              <a:rPr lang="en" sz="13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Digital Imaging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2013; 26(6): 1045-1057. doi: 10.1007/s10278-013-9622-7.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Chen Howard, Radiology Data Quest,</a:t>
            </a:r>
            <a:r>
              <a:rPr lang="en" sz="13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https://www.raddq.com/dicom-processing-segmentation-visualization-in-python/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Ramadan, Zayed M. “Optimum Image Filters for Various Types of Noise.” </a:t>
            </a:r>
            <a:r>
              <a:rPr lang="en" sz="13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Telkomnika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16, no. 5, Oct. 2018, pp. 2458–2464. </a:t>
            </a:r>
            <a:r>
              <a:rPr lang="en" sz="13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EBSCOhost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doi:10.12928/TELKOMNIKA.v16i5.10508.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Rˆomulo Pinho, Sten Luyckx, and Jan Sijbers, Robust Region Growing Based Intrathoracic Airway Tree Segmentation, University of Antwerp, Physics Department, VisionLab, Belgium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https://en.wikipedia.org/wiki/Microelectromechanical_systems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https://case.edu/emails/engineering/SDLE_Grand_Opening.html</a:t>
            </a:r>
            <a:endParaRPr sz="1300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5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</a:pPr>
            <a:r>
              <a:rPr lang="en" sz="13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https://www.bandsintown.com/e/17356503-time-cat-at-wruw-fm-91.1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BFC0-1461-764E-9750-7020E1837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E07205-A564-2A4E-9E63-12D35F430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CAA6F-5469-1B41-88C8-2B161E781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6273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My Background</a:t>
            </a:r>
            <a:endParaRPr sz="3600"/>
          </a:p>
        </p:txBody>
      </p:sp>
      <p:sp>
        <p:nvSpPr>
          <p:cNvPr id="374" name="Google Shape;374;p41"/>
          <p:cNvSpPr txBox="1">
            <a:spLocks noGrp="1"/>
          </p:cNvSpPr>
          <p:nvPr>
            <p:ph type="body" idx="2"/>
          </p:nvPr>
        </p:nvSpPr>
        <p:spPr>
          <a:xfrm>
            <a:off x="1304925" y="1240925"/>
            <a:ext cx="7715400" cy="9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Coding Background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Recently revisited Java for a personal project: </a:t>
            </a:r>
            <a:r>
              <a:rPr lang="en" sz="1800" i="1"/>
              <a:t>Pixelated Impressionism</a:t>
            </a:r>
            <a:endParaRPr sz="1800" i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76" name="Google Shape;3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566" y="2410850"/>
            <a:ext cx="2623734" cy="2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25" y="2410850"/>
            <a:ext cx="2623754" cy="22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1"/>
          <p:cNvSpPr/>
          <p:nvPr/>
        </p:nvSpPr>
        <p:spPr>
          <a:xfrm>
            <a:off x="4522675" y="3362750"/>
            <a:ext cx="604800" cy="319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4522675" y="3362750"/>
            <a:ext cx="604800" cy="319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Background</a:t>
            </a: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125" y="493325"/>
            <a:ext cx="2979626" cy="20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/>
          <p:nvPr/>
        </p:nvSpPr>
        <p:spPr>
          <a:xfrm>
            <a:off x="4475000" y="1360300"/>
            <a:ext cx="604800" cy="319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050" y="475900"/>
            <a:ext cx="2979626" cy="205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050" y="2713125"/>
            <a:ext cx="1197726" cy="22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749" y="2713125"/>
            <a:ext cx="1197726" cy="22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479863" y="3659438"/>
            <a:ext cx="604800" cy="31920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46884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Airway Segmentation</a:t>
            </a:r>
            <a:endParaRPr sz="3600"/>
          </a:p>
        </p:txBody>
      </p:sp>
      <p:sp>
        <p:nvSpPr>
          <p:cNvPr id="366" name="Google Shape;366;p40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38367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Pixel count for each slice</a:t>
            </a:r>
            <a:endParaRPr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Graph indicates number of pixels counted for each slice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Observe leaks before 3D plotting</a:t>
            </a:r>
            <a:endParaRPr sz="2200"/>
          </a:p>
        </p:txBody>
      </p:sp>
      <p:sp>
        <p:nvSpPr>
          <p:cNvPr id="367" name="Google Shape;367;p4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68" name="Google Shape;36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400" y="1538080"/>
            <a:ext cx="3875250" cy="29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66045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Processing: Filtering Images</a:t>
            </a:r>
            <a:endParaRPr sz="3600"/>
          </a:p>
        </p:txBody>
      </p:sp>
      <p:sp>
        <p:nvSpPr>
          <p:cNvPr id="385" name="Google Shape;385;p4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86" name="Google Shape;3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50" y="1993675"/>
            <a:ext cx="6116851" cy="178054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2"/>
          <p:cNvSpPr txBox="1"/>
          <p:nvPr/>
        </p:nvSpPr>
        <p:spPr>
          <a:xfrm>
            <a:off x="845008" y="3774221"/>
            <a:ext cx="17610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Original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2885150" y="3675950"/>
            <a:ext cx="18876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Pointwise Transformation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5077668" y="3770214"/>
            <a:ext cx="17610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 Filter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2409712" y="3911233"/>
            <a:ext cx="495600" cy="228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1" name="Google Shape;391;p42"/>
          <p:cNvSpPr/>
          <p:nvPr/>
        </p:nvSpPr>
        <p:spPr>
          <a:xfrm>
            <a:off x="4672736" y="3911233"/>
            <a:ext cx="495600" cy="228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DB7C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2" name="Google Shape;392;p42"/>
          <p:cNvSpPr txBox="1"/>
          <p:nvPr/>
        </p:nvSpPr>
        <p:spPr>
          <a:xfrm>
            <a:off x="913300" y="1221800"/>
            <a:ext cx="77445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Optimum Image Filters for Various Types of Noise.” </a:t>
            </a:r>
            <a:r>
              <a:rPr lang="en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Telkomnika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16, no. 5, Oct. 2018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7469350" y="2079950"/>
            <a:ext cx="13833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7067275" y="1993675"/>
            <a:ext cx="2000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Gaussian Noise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Speckle Noise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Salt and Pepper Noise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Poisson Noise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73524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Image Processing: Process DICOM Files</a:t>
            </a:r>
            <a:endParaRPr sz="3600"/>
          </a:p>
        </p:txBody>
      </p:sp>
      <p:sp>
        <p:nvSpPr>
          <p:cNvPr id="400" name="Google Shape;400;p43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459204" y="1007799"/>
            <a:ext cx="2985575" cy="386372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 txBox="1"/>
          <p:nvPr/>
        </p:nvSpPr>
        <p:spPr>
          <a:xfrm>
            <a:off x="1953588" y="3997775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Histogram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5567238" y="3997775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3D-Plot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280" y="1665975"/>
            <a:ext cx="2657262" cy="2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3"/>
          <p:cNvSpPr txBox="1"/>
          <p:nvPr/>
        </p:nvSpPr>
        <p:spPr>
          <a:xfrm>
            <a:off x="844425" y="993200"/>
            <a:ext cx="6106500" cy="19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B7C4"/>
                </a:solidFill>
              </a:rPr>
              <a:t>The Cancer Imaging Archive (TCIA)</a:t>
            </a:r>
            <a:endParaRPr sz="1800">
              <a:solidFill>
                <a:srgbClr val="0DB7C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My Background</a:t>
            </a:r>
            <a:endParaRPr sz="3600"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844425" y="1207200"/>
            <a:ext cx="4218900" cy="28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Academic Background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Rising Junior (undergraduate)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Major: Electrical Engineering &amp; Philosophy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Personal Background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Hometown: Honolulu Hawaii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Interned at Subaru Telescope last summer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844425" y="3982125"/>
            <a:ext cx="7568100" cy="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0DB7C4"/>
                </a:solidFill>
              </a:rPr>
              <a:t>Currently developing my knowledge of machine learning and Biomedical Engineering.</a:t>
            </a:r>
            <a:endParaRPr sz="1800" i="1" dirty="0">
              <a:solidFill>
                <a:srgbClr val="0DB7C4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DB7C4"/>
              </a:solidFill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712" y="987600"/>
            <a:ext cx="1886153" cy="10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8250" y="987601"/>
            <a:ext cx="1519985" cy="11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525" y="2359957"/>
            <a:ext cx="1886175" cy="1389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844425" y="5600"/>
            <a:ext cx="73524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Separate Lungs</a:t>
            </a:r>
            <a:endParaRPr sz="3600" dirty="0"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04624" y="576474"/>
            <a:ext cx="3832000" cy="49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1188313" y="134535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ctr" rtl="0">
              <a:spcBef>
                <a:spcPts val="1000"/>
              </a:spcBef>
              <a:spcAft>
                <a:spcPts val="0"/>
              </a:spcAft>
              <a:buClr>
                <a:srgbClr val="0DB7C4"/>
              </a:buClr>
              <a:buSzPts val="2000"/>
              <a:buFont typeface="Source Sans Pro"/>
              <a:buAutoNum type="arabicPeriod"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Original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980263" y="116670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2. Threshold using KMeans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996813" y="267950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3. Erode + Dilate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886788" y="267950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4. Label regions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188313" y="408985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5. Final Mask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5886788" y="4089850"/>
            <a:ext cx="21492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6. Applied Mask</a:t>
            </a:r>
            <a:endParaRPr sz="20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Separate Lungs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875" y="2147076"/>
            <a:ext cx="2587350" cy="25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1193525"/>
            <a:ext cx="3732450" cy="37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4389800" y="941350"/>
            <a:ext cx="4723500" cy="22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DICOM Processing and Segmentation in Python</a:t>
            </a:r>
            <a:endParaRPr sz="1800"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Howard Chen, Radiology Data Quest (raddq.com)</a:t>
            </a:r>
            <a:endParaRPr b="1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Region Grow Airway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50" y="1768925"/>
            <a:ext cx="2009950" cy="2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211425" y="1266875"/>
            <a:ext cx="50910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Region Growing of Airway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3" name="Google Shape;133;p19"/>
          <p:cNvGrpSpPr/>
          <p:nvPr/>
        </p:nvGrpSpPr>
        <p:grpSpPr>
          <a:xfrm>
            <a:off x="3850750" y="2971800"/>
            <a:ext cx="5091000" cy="1426300"/>
            <a:chOff x="-215975" y="2305575"/>
            <a:chExt cx="5091000" cy="1426300"/>
          </a:xfrm>
        </p:grpSpPr>
        <p:sp>
          <p:nvSpPr>
            <p:cNvPr id="134" name="Google Shape;134;p19"/>
            <p:cNvSpPr/>
            <p:nvPr/>
          </p:nvSpPr>
          <p:spPr>
            <a:xfrm>
              <a:off x="1836175" y="2729275"/>
              <a:ext cx="986700" cy="1002600"/>
            </a:xfrm>
            <a:prstGeom prst="ellipse">
              <a:avLst/>
            </a:prstGeom>
            <a:solidFill>
              <a:srgbClr val="0DB7C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" name="Google Shape;13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72925" y="2846550"/>
              <a:ext cx="713200" cy="76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9"/>
            <p:cNvSpPr txBox="1"/>
            <p:nvPr/>
          </p:nvSpPr>
          <p:spPr>
            <a:xfrm>
              <a:off x="-215975" y="2305575"/>
              <a:ext cx="5091000" cy="62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Growing Size: 6 voxels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7" name="Google Shape;137;p19"/>
          <p:cNvSpPr txBox="1"/>
          <p:nvPr/>
        </p:nvSpPr>
        <p:spPr>
          <a:xfrm>
            <a:off x="5039950" y="1442050"/>
            <a:ext cx="2712600" cy="16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1500"/>
              <a:buFont typeface="Source Sans Pro"/>
              <a:buChar char="▹"/>
            </a:pPr>
            <a:r>
              <a:rPr lang="en" sz="15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Seed point is calculated automatically using median position of dark area.</a:t>
            </a:r>
            <a:endParaRPr sz="15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844425" y="234200"/>
            <a:ext cx="73011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Region Grow Airway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922" y="1769623"/>
            <a:ext cx="2009950" cy="28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209297" y="1267573"/>
            <a:ext cx="50910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Region Growing of Airway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950" y="1730701"/>
            <a:ext cx="3390048" cy="25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5862350" y="4120825"/>
            <a:ext cx="1679400" cy="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Slice Number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 rot="-5400000">
            <a:off x="4148150" y="2896963"/>
            <a:ext cx="11232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Pixel Count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5202050" y="12764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0DB7C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Leak Alert!</a:t>
            </a:r>
            <a:endParaRPr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939113" y="3777225"/>
            <a:ext cx="986700" cy="1002600"/>
          </a:xfrm>
          <a:prstGeom prst="ellipse">
            <a:avLst/>
          </a:prstGeom>
          <a:solidFill>
            <a:srgbClr val="0DB7C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5863" y="3894500"/>
            <a:ext cx="713200" cy="7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820</Words>
  <Application>Microsoft Office PowerPoint</Application>
  <PresentationFormat>On-screen Show (16:9)</PresentationFormat>
  <Paragraphs>146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Dosis</vt:lpstr>
      <vt:lpstr>Times New Roman</vt:lpstr>
      <vt:lpstr>Arial</vt:lpstr>
      <vt:lpstr>Source Sans Pro</vt:lpstr>
      <vt:lpstr>Cerimon template</vt:lpstr>
      <vt:lpstr>Learning Python for Image Segmentation</vt:lpstr>
      <vt:lpstr>Presentation Structure</vt:lpstr>
      <vt:lpstr>My Background</vt:lpstr>
      <vt:lpstr>My Background</vt:lpstr>
      <vt:lpstr>Image Segmentation</vt:lpstr>
      <vt:lpstr>Separate Lungs</vt:lpstr>
      <vt:lpstr>Separate Lungs </vt:lpstr>
      <vt:lpstr>Region Grow Airway </vt:lpstr>
      <vt:lpstr>Region Grow Airway </vt:lpstr>
      <vt:lpstr>Region Grow Airway </vt:lpstr>
      <vt:lpstr>Region Grow Airway </vt:lpstr>
      <vt:lpstr>Region Grow Airway </vt:lpstr>
      <vt:lpstr>Quality Inspection </vt:lpstr>
      <vt:lpstr>3D Modeling </vt:lpstr>
      <vt:lpstr>Segment Bronchioles </vt:lpstr>
      <vt:lpstr>Meshlab Mayavi Modeling </vt:lpstr>
      <vt:lpstr>Segment Region of Interest </vt:lpstr>
      <vt:lpstr>Segment Region of Interest </vt:lpstr>
      <vt:lpstr>Segment Region of Interest </vt:lpstr>
      <vt:lpstr>Segment Region of Interest </vt:lpstr>
      <vt:lpstr>Segment Region of Interest </vt:lpstr>
      <vt:lpstr>Segment Region of Interest </vt:lpstr>
      <vt:lpstr>Segment Region of Interest </vt:lpstr>
      <vt:lpstr>Future Strategy</vt:lpstr>
      <vt:lpstr>Future Steps</vt:lpstr>
      <vt:lpstr>Image Sources and Citations</vt:lpstr>
      <vt:lpstr>Thank you for your time</vt:lpstr>
      <vt:lpstr>Extra slides</vt:lpstr>
      <vt:lpstr>My Background</vt:lpstr>
      <vt:lpstr>PowerPoint Presentation</vt:lpstr>
      <vt:lpstr>Airway Segmentation</vt:lpstr>
      <vt:lpstr>Image Processing: Filtering Images</vt:lpstr>
      <vt:lpstr>Image Processing: Process DICOM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Python for Image Segmentation</dc:title>
  <dc:creator>Paul McCabe</dc:creator>
  <cp:lastModifiedBy>Paul McCabe</cp:lastModifiedBy>
  <cp:revision>5</cp:revision>
  <dcterms:modified xsi:type="dcterms:W3CDTF">2020-11-08T23:16:47Z</dcterms:modified>
</cp:coreProperties>
</file>